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6" r:id="rId2"/>
    <p:sldId id="280" r:id="rId3"/>
    <p:sldId id="336" r:id="rId4"/>
    <p:sldId id="291" r:id="rId5"/>
    <p:sldId id="338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96BBEF-1BF0-4FC0-8C6E-39D5552ED7DD}">
          <p14:sldIdLst>
            <p14:sldId id="266"/>
            <p14:sldId id="280"/>
            <p14:sldId id="336"/>
            <p14:sldId id="291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280" autoAdjust="0"/>
  </p:normalViewPr>
  <p:slideViewPr>
    <p:cSldViewPr showGuides="1">
      <p:cViewPr varScale="1">
        <p:scale>
          <a:sx n="67" d="100"/>
          <a:sy n="67" d="100"/>
        </p:scale>
        <p:origin x="612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2/13/2023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2/13/2023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2/13/2023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AEC85-C99F-47B2-BC10-F143C1E901B6}"/>
              </a:ext>
            </a:extLst>
          </p:cNvPr>
          <p:cNvSpPr/>
          <p:nvPr/>
        </p:nvSpPr>
        <p:spPr>
          <a:xfrm>
            <a:off x="987424" y="2438400"/>
            <a:ext cx="7008574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424" y="2438400"/>
            <a:ext cx="7008574" cy="3124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SYARAT YANG MELAYAKKAN MENGIKUTI PENGAJIAN DI UNISSA: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Peserta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berjaya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memperolehi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sekurang-kurang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aras</a:t>
            </a:r>
            <a:r>
              <a:rPr lang="en-US" sz="2400" b="1" dirty="0">
                <a:solidFill>
                  <a:schemeClr val="bg1"/>
                </a:solidFill>
              </a:rPr>
              <a:t> 6 </a:t>
            </a:r>
            <a:r>
              <a:rPr lang="en-US" sz="2400" b="1" dirty="0" err="1">
                <a:solidFill>
                  <a:schemeClr val="bg1"/>
                </a:solidFill>
              </a:rPr>
              <a:t>adalah</a:t>
            </a:r>
            <a:r>
              <a:rPr lang="en-US" sz="2400" b="1" dirty="0">
                <a:solidFill>
                  <a:schemeClr val="bg1"/>
                </a:solidFill>
              </a:rPr>
              <a:t> LAYAK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mengikuti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pengajian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mereka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peringkat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sarjana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muda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pasca</a:t>
            </a:r>
            <a:r>
              <a:rPr lang="en-US" sz="2400" dirty="0">
                <a:solidFill>
                  <a:schemeClr val="bg1"/>
                </a:solidFill>
              </a:rPr>
              <a:t> ijazah (program yang </a:t>
            </a:r>
            <a:r>
              <a:rPr lang="en-US" sz="2400" dirty="0" err="1">
                <a:solidFill>
                  <a:schemeClr val="bg1"/>
                </a:solidFill>
              </a:rPr>
              <a:t>berpenghantar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bahasa</a:t>
            </a:r>
            <a:r>
              <a:rPr lang="en-US" sz="2400" dirty="0">
                <a:solidFill>
                  <a:schemeClr val="bg1"/>
                </a:solidFill>
              </a:rPr>
              <a:t> Arab).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424" y="762000"/>
            <a:ext cx="7008574" cy="10683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/>
              <a:t>SISTEM UJIAN BAHASA ARAB (INTERNATIONAL ARABIC LANGUAGE TESTING SYSTEM (IALTS)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889A32-F71D-4761-A6CB-F32BD593445D}"/>
              </a:ext>
            </a:extLst>
          </p:cNvPr>
          <p:cNvSpPr/>
          <p:nvPr/>
        </p:nvSpPr>
        <p:spPr>
          <a:xfrm>
            <a:off x="4213520" y="206156"/>
            <a:ext cx="7420747" cy="2388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6881F8E-073E-4F72-B07F-A2902548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28F35-3397-4D5D-971C-32B6FEFF5736}"/>
              </a:ext>
            </a:extLst>
          </p:cNvPr>
          <p:cNvSpPr/>
          <p:nvPr/>
        </p:nvSpPr>
        <p:spPr>
          <a:xfrm>
            <a:off x="4166666" y="228600"/>
            <a:ext cx="7467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GAGAL: 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Peserta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gagal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memperolehi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</a:t>
            </a:r>
            <a:r>
              <a:rPr lang="en-US" dirty="0">
                <a:solidFill>
                  <a:schemeClr val="bg1"/>
                </a:solidFill>
              </a:rPr>
              <a:t> 6, </a:t>
            </a:r>
            <a:r>
              <a:rPr lang="en-US" dirty="0" err="1">
                <a:solidFill>
                  <a:schemeClr val="bg1"/>
                </a:solidFill>
              </a:rPr>
              <a:t>mempunyai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(2) </a:t>
            </a:r>
            <a:r>
              <a:rPr lang="en-US" dirty="0" err="1">
                <a:solidFill>
                  <a:schemeClr val="bg1"/>
                </a:solidFill>
              </a:rPr>
              <a:t>pilihan</a:t>
            </a:r>
            <a:r>
              <a:rPr lang="en-US" dirty="0">
                <a:solidFill>
                  <a:schemeClr val="bg1"/>
                </a:solidFill>
              </a:rPr>
              <a:t>: </a:t>
            </a:r>
            <a:endParaRPr lang="en-US" sz="2000" dirty="0">
              <a:solidFill>
                <a:schemeClr val="bg1"/>
              </a:solidFill>
            </a:endParaRPr>
          </a:p>
          <a:p>
            <a:pPr algn="ctr" fontAlgn="base"/>
            <a:r>
              <a:rPr lang="en-US" dirty="0" err="1">
                <a:solidFill>
                  <a:schemeClr val="bg1"/>
                </a:solidFill>
              </a:rPr>
              <a:t>mengulang</a:t>
            </a:r>
            <a:r>
              <a:rPr lang="en-US" dirty="0">
                <a:solidFill>
                  <a:schemeClr val="bg1"/>
                </a:solidFill>
              </a:rPr>
              <a:t> IALTS,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endParaRPr lang="en-US" dirty="0">
              <a:solidFill>
                <a:schemeClr val="bg1"/>
              </a:solidFill>
            </a:endParaRPr>
          </a:p>
          <a:p>
            <a:pPr algn="ctr" fontAlgn="base"/>
            <a:r>
              <a:rPr lang="en-US" dirty="0" err="1">
                <a:solidFill>
                  <a:schemeClr val="bg1"/>
                </a:solidFill>
              </a:rPr>
              <a:t>Mengikuti</a:t>
            </a:r>
            <a:r>
              <a:rPr lang="en-US" dirty="0">
                <a:solidFill>
                  <a:schemeClr val="bg1"/>
                </a:solidFill>
              </a:rPr>
              <a:t> Arabic Placement Test (APT). </a:t>
            </a:r>
          </a:p>
        </p:txBody>
      </p:sp>
      <p:pic>
        <p:nvPicPr>
          <p:cNvPr id="15" name="Picture 35939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FD6E1194-A948-461E-B070-8632EC18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91" y="3161884"/>
            <a:ext cx="262810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631B28-9872-463A-B02C-F0BCB0220802}"/>
              </a:ext>
            </a:extLst>
          </p:cNvPr>
          <p:cNvSpPr/>
          <p:nvPr/>
        </p:nvSpPr>
        <p:spPr>
          <a:xfrm>
            <a:off x="839244" y="1024712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BN" b="1" dirty="0"/>
              <a:t>SISTEM UJIAN BAHASA ARAB ANTARABANGSA (</a:t>
            </a:r>
            <a:r>
              <a:rPr lang="ms-BN" b="1" i="1" dirty="0"/>
              <a:t>IALTS</a:t>
            </a:r>
            <a:r>
              <a:rPr lang="ms-BN" b="1" dirty="0"/>
              <a:t>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2783CE-7DA6-4DB2-8F51-34768FFAF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9222"/>
              </p:ext>
            </p:extLst>
          </p:nvPr>
        </p:nvGraphicFramePr>
        <p:xfrm>
          <a:off x="4213520" y="3299044"/>
          <a:ext cx="7618413" cy="3352800"/>
        </p:xfrm>
        <a:graphic>
          <a:graphicData uri="http://schemas.openxmlformats.org/drawingml/2006/table">
            <a:tbl>
              <a:tblPr/>
              <a:tblGrid>
                <a:gridCol w="1612602">
                  <a:extLst>
                    <a:ext uri="{9D8B030D-6E8A-4147-A177-3AD203B41FA5}">
                      <a16:colId xmlns:a16="http://schemas.microsoft.com/office/drawing/2014/main" val="3039120632"/>
                    </a:ext>
                  </a:extLst>
                </a:gridCol>
                <a:gridCol w="3865723">
                  <a:extLst>
                    <a:ext uri="{9D8B030D-6E8A-4147-A177-3AD203B41FA5}">
                      <a16:colId xmlns:a16="http://schemas.microsoft.com/office/drawing/2014/main" val="4068316932"/>
                    </a:ext>
                  </a:extLst>
                </a:gridCol>
                <a:gridCol w="2140088">
                  <a:extLst>
                    <a:ext uri="{9D8B030D-6E8A-4147-A177-3AD203B41FA5}">
                      <a16:colId xmlns:a16="http://schemas.microsoft.com/office/drawing/2014/main" val="3575968440"/>
                    </a:ext>
                  </a:extLst>
                </a:gridCol>
              </a:tblGrid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Aras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Nilai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Markah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5196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Mumtaz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90-100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8847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Jayyid jiddan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80-89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535404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Jayyid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70-79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40752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Mutawassit murtafi’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60-69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98951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Mutawassit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50-59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03927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Dun al-mutawassit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40-49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53115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Mahdud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30-39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41279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Mahdud jiddan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20-29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39126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Daif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10-19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5405"/>
                  </a:ext>
                </a:extLst>
              </a:tr>
              <a:tr h="2961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Daif jiddan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0-9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018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8F78C70-CEAB-4E2C-9DA5-74A4AAEF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28" y="3981030"/>
            <a:ext cx="10563247" cy="36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2A157-8DAE-4337-886B-EC399D459E94}"/>
              </a:ext>
            </a:extLst>
          </p:cNvPr>
          <p:cNvSpPr txBox="1"/>
          <p:nvPr/>
        </p:nvSpPr>
        <p:spPr>
          <a:xfrm>
            <a:off x="4250032" y="2800528"/>
            <a:ext cx="767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BERIKUT ADALAH SENARAI ARAS, NILAI &amp; MARKAH</a:t>
            </a: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306FA0-806B-498D-BEA1-B99D1837CBB3}"/>
              </a:ext>
            </a:extLst>
          </p:cNvPr>
          <p:cNvSpPr/>
          <p:nvPr/>
        </p:nvSpPr>
        <p:spPr>
          <a:xfrm>
            <a:off x="2209004" y="631715"/>
            <a:ext cx="7770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rebuchet MS" panose="020B0603020202020204" pitchFamily="34" charset="0"/>
              </a:rPr>
              <a:t>UJIAN TAHAP BAHASA ARAB</a:t>
            </a:r>
            <a:br>
              <a:rPr lang="en-US" sz="3600" dirty="0">
                <a:latin typeface="Trebuchet MS" panose="020B0603020202020204" pitchFamily="34" charset="0"/>
              </a:rPr>
            </a:br>
            <a:r>
              <a:rPr lang="en-US" sz="3600" dirty="0">
                <a:latin typeface="Trebuchet MS" panose="020B0603020202020204" pitchFamily="34" charset="0"/>
              </a:rPr>
              <a:t>ARABIC PLACEMENT TEST (APT)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E1D4A-EBEF-4677-8C71-BEF8087AA82D}"/>
              </a:ext>
            </a:extLst>
          </p:cNvPr>
          <p:cNvSpPr txBox="1"/>
          <p:nvPr/>
        </p:nvSpPr>
        <p:spPr>
          <a:xfrm>
            <a:off x="455611" y="2209800"/>
            <a:ext cx="1127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/>
              <a:t>-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diadakan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menilai</a:t>
            </a:r>
            <a:r>
              <a:rPr lang="en-US" sz="3200" dirty="0"/>
              <a:t>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kemahiran</a:t>
            </a:r>
            <a:r>
              <a:rPr lang="en-US" sz="3200" dirty="0"/>
              <a:t> </a:t>
            </a:r>
            <a:r>
              <a:rPr lang="en-US" sz="3200" dirty="0" err="1"/>
              <a:t>bahasa</a:t>
            </a:r>
            <a:r>
              <a:rPr lang="en-US" sz="3200" dirty="0"/>
              <a:t> Arab </a:t>
            </a:r>
            <a:r>
              <a:rPr lang="en-US" sz="3200" dirty="0" err="1"/>
              <a:t>pelajar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meneruskan</a:t>
            </a:r>
            <a:r>
              <a:rPr lang="en-US" sz="3200" dirty="0"/>
              <a:t> </a:t>
            </a:r>
            <a:r>
              <a:rPr lang="en-US" sz="3200" dirty="0" err="1"/>
              <a:t>pengajian</a:t>
            </a:r>
            <a:r>
              <a:rPr lang="en-US" sz="3200" dirty="0"/>
              <a:t> yang </a:t>
            </a:r>
            <a:r>
              <a:rPr lang="en-US" sz="3200" dirty="0" err="1"/>
              <a:t>berpenghantar</a:t>
            </a:r>
            <a:r>
              <a:rPr lang="en-US" sz="3200" dirty="0"/>
              <a:t> </a:t>
            </a:r>
            <a:r>
              <a:rPr lang="en-US" sz="3200" dirty="0" err="1"/>
              <a:t>bahasa</a:t>
            </a:r>
            <a:r>
              <a:rPr lang="en-US" sz="3200" dirty="0"/>
              <a:t> Arab di UNISSA.</a:t>
            </a:r>
          </a:p>
          <a:p>
            <a:pPr fontAlgn="base"/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b="1" dirty="0"/>
              <a:t>WAJIB</a:t>
            </a:r>
            <a:r>
              <a:rPr lang="en-US" sz="3200" dirty="0"/>
              <a:t>  </a:t>
            </a:r>
            <a:r>
              <a:rPr lang="en-US" sz="3200" dirty="0" err="1"/>
              <a:t>diambil</a:t>
            </a:r>
            <a:r>
              <a:rPr lang="en-US" sz="3200" dirty="0"/>
              <a:t> kerana </a:t>
            </a:r>
            <a:r>
              <a:rPr lang="en-US" sz="3200" dirty="0" err="1"/>
              <a:t>ia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syarat</a:t>
            </a:r>
            <a:r>
              <a:rPr lang="en-US" sz="3200" dirty="0"/>
              <a:t> </a:t>
            </a:r>
            <a:r>
              <a:rPr lang="en-US" sz="3200" dirty="0" err="1"/>
              <a:t>kemasukan</a:t>
            </a:r>
            <a:r>
              <a:rPr lang="en-US" sz="3200" dirty="0"/>
              <a:t> </a:t>
            </a:r>
            <a:r>
              <a:rPr lang="en-US" sz="3200" dirty="0" err="1"/>
              <a:t>pengajian</a:t>
            </a:r>
            <a:r>
              <a:rPr lang="en-US" sz="3200" dirty="0"/>
              <a:t> di UNISSA.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5E983552-9EF9-4B18-8441-82B5E03A854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38400"/>
            <a:ext cx="2895600" cy="28194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6881F8E-073E-4F72-B07F-A2902548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28F35-3397-4D5D-971C-32B6FEFF5736}"/>
              </a:ext>
            </a:extLst>
          </p:cNvPr>
          <p:cNvSpPr/>
          <p:nvPr/>
        </p:nvSpPr>
        <p:spPr>
          <a:xfrm>
            <a:off x="4239682" y="762000"/>
            <a:ext cx="7467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/>
          </a:p>
          <a:p>
            <a:pPr algn="ctr"/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markah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Arab: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329B7-33E6-4970-9D3A-A57E2136CCE1}"/>
              </a:ext>
            </a:extLst>
          </p:cNvPr>
          <p:cNvSpPr txBox="1"/>
          <p:nvPr/>
        </p:nvSpPr>
        <p:spPr>
          <a:xfrm>
            <a:off x="531812" y="99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ARABIC PLACEMENT TEST (APT)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AE11B9-1FA8-4404-9F04-41037F16A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61589"/>
              </p:ext>
            </p:extLst>
          </p:nvPr>
        </p:nvGraphicFramePr>
        <p:xfrm>
          <a:off x="4722810" y="2170522"/>
          <a:ext cx="6501343" cy="375655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38202">
                  <a:extLst>
                    <a:ext uri="{9D8B030D-6E8A-4147-A177-3AD203B41FA5}">
                      <a16:colId xmlns:a16="http://schemas.microsoft.com/office/drawing/2014/main" val="3831603894"/>
                    </a:ext>
                  </a:extLst>
                </a:gridCol>
                <a:gridCol w="2370956">
                  <a:extLst>
                    <a:ext uri="{9D8B030D-6E8A-4147-A177-3AD203B41FA5}">
                      <a16:colId xmlns:a16="http://schemas.microsoft.com/office/drawing/2014/main" val="2249634187"/>
                    </a:ext>
                  </a:extLst>
                </a:gridCol>
                <a:gridCol w="3292185">
                  <a:extLst>
                    <a:ext uri="{9D8B030D-6E8A-4147-A177-3AD203B41FA5}">
                      <a16:colId xmlns:a16="http://schemas.microsoft.com/office/drawing/2014/main" val="1793985487"/>
                    </a:ext>
                  </a:extLst>
                </a:gridCol>
              </a:tblGrid>
              <a:tr h="939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TAHAP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57499"/>
                  </a:ext>
                </a:extLst>
              </a:tr>
              <a:tr h="939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005155"/>
                  </a:ext>
                </a:extLst>
              </a:tr>
              <a:tr h="939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PERTENGAHAN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515170"/>
                  </a:ext>
                </a:extLst>
              </a:tr>
              <a:tr h="939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KE 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LANJUTAN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8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6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F07604-C295-4243-BDB0-CC53DB997213}"/>
              </a:ext>
            </a:extLst>
          </p:cNvPr>
          <p:cNvSpPr txBox="1"/>
          <p:nvPr/>
        </p:nvSpPr>
        <p:spPr>
          <a:xfrm>
            <a:off x="874712" y="304800"/>
            <a:ext cx="1043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PROGRAM PENGUKUHAN BAHASA ARAB </a:t>
            </a:r>
          </a:p>
          <a:p>
            <a:pPr algn="ctr"/>
            <a:r>
              <a:rPr lang="en-US" b="1" dirty="0"/>
              <a:t>ARABIC ENHANCEMENT PROGRAM (AEP)</a:t>
            </a:r>
            <a:r>
              <a:rPr lang="en-US" sz="2800" b="1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1BC82-9469-4081-B5A8-761CFA6A5276}"/>
              </a:ext>
            </a:extLst>
          </p:cNvPr>
          <p:cNvSpPr txBox="1"/>
          <p:nvPr/>
        </p:nvSpPr>
        <p:spPr>
          <a:xfrm>
            <a:off x="1712912" y="1447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br>
              <a:rPr lang="en-US" dirty="0"/>
            </a:br>
            <a:r>
              <a:rPr lang="en-US" dirty="0"/>
              <a:t>Program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(3)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dan </a:t>
            </a:r>
            <a:r>
              <a:rPr lang="en-US" dirty="0" err="1"/>
              <a:t>markah</a:t>
            </a:r>
            <a:r>
              <a:rPr lang="en-US" dirty="0"/>
              <a:t> yang </a:t>
            </a:r>
            <a:r>
              <a:rPr lang="en-US" dirty="0" err="1"/>
              <a:t>diperolehi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Bahasa Arab: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A8F79E-2167-43A1-B3C8-574D63DC8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87904"/>
              </p:ext>
            </p:extLst>
          </p:nvPr>
        </p:nvGraphicFramePr>
        <p:xfrm>
          <a:off x="2031470" y="4267200"/>
          <a:ext cx="8125884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0142">
                  <a:extLst>
                    <a:ext uri="{9D8B030D-6E8A-4147-A177-3AD203B41FA5}">
                      <a16:colId xmlns:a16="http://schemas.microsoft.com/office/drawing/2014/main" val="161657268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021709385"/>
                    </a:ext>
                  </a:extLst>
                </a:gridCol>
                <a:gridCol w="2717271">
                  <a:extLst>
                    <a:ext uri="{9D8B030D-6E8A-4147-A177-3AD203B41FA5}">
                      <a16:colId xmlns:a16="http://schemas.microsoft.com/office/drawing/2014/main" val="1026758509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4125677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9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MUBTADI’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3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MUTAWASSIT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PERTENGAHAN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9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MUTAQADDIM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LANJUTAN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KE ATAS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7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275</Words>
  <Application>Microsoft Office PowerPoint</Application>
  <PresentationFormat>Custom</PresentationFormat>
  <Paragraphs>79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Trebuchet MS</vt:lpstr>
      <vt:lpstr>Books 16x9</vt:lpstr>
      <vt:lpstr>SYARAT YANG MELAYAKKAN MENGIKUTI PENGAJIAN DI UNISSA:  Peserta yang berjaya memperolehi sekurang-kurang aras 6 adalah LAYAK untuk mengikuti pengajian mereka di peringkat sarjana muda dan pasca ijazah (program yang berpenghantar bahasa Arab).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FAKULTI BAHASA ARAB  FACULTY OF ARABIC LANGUAGE  كلية اللغة العربية</dc:title>
  <dc:creator>Hajah Rafidah Hj Abdullah</dc:creator>
  <cp:lastModifiedBy>Dk Alinah Binti Pg Hj Ali</cp:lastModifiedBy>
  <cp:revision>84</cp:revision>
  <dcterms:created xsi:type="dcterms:W3CDTF">2021-09-26T15:19:31Z</dcterms:created>
  <dcterms:modified xsi:type="dcterms:W3CDTF">2023-02-13T08:08:33Z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